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8" roundtripDataSignature="AMtx7mj0dHeltSa4Nlo9QItd0mVqDKG5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ff38e28aea_0_0: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ff38e28ae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ff38e28aea_0_4: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ff38e28aea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gff38e28aea_0_0"/>
          <p:cNvSpPr txBox="1"/>
          <p:nvPr/>
        </p:nvSpPr>
        <p:spPr>
          <a:xfrm>
            <a:off x="664050" y="2366350"/>
            <a:ext cx="5529900" cy="645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nl" sz="3600" u="none" cap="none" strike="noStrike">
                <a:solidFill>
                  <a:srgbClr val="000000"/>
                </a:solidFill>
                <a:latin typeface="Calibri"/>
                <a:ea typeface="Calibri"/>
                <a:cs typeface="Calibri"/>
                <a:sym typeface="Calibri"/>
              </a:rPr>
              <a:t>Kameel op stok </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1" lang="nl" sz="1600" u="none" cap="none" strike="noStrike">
                <a:solidFill>
                  <a:srgbClr val="F39430"/>
                </a:solidFill>
                <a:latin typeface="Calibri"/>
                <a:ea typeface="Calibri"/>
                <a:cs typeface="Calibri"/>
                <a:sym typeface="Calibri"/>
              </a:rPr>
              <a:t>Niet lang na de geboorte van Jezus kwamen er wijze mannen in Jeruzalem aan. Ze kwamen uit het oosten, uit een ver land.</a:t>
            </a:r>
            <a:br>
              <a:rPr b="0" i="1" lang="nl" sz="1600" u="none" cap="none" strike="noStrike">
                <a:solidFill>
                  <a:srgbClr val="F39430"/>
                </a:solidFill>
                <a:latin typeface="Calibri"/>
                <a:ea typeface="Calibri"/>
                <a:cs typeface="Calibri"/>
                <a:sym typeface="Calibri"/>
              </a:rPr>
            </a:br>
            <a:r>
              <a:rPr b="0" i="1" lang="nl" sz="1600" u="none" cap="none" strike="noStrike">
                <a:solidFill>
                  <a:srgbClr val="F39430"/>
                </a:solidFill>
                <a:latin typeface="Calibri"/>
                <a:ea typeface="Calibri"/>
                <a:cs typeface="Calibri"/>
                <a:sym typeface="Calibri"/>
              </a:rPr>
              <a:t>Matteüs 2:1</a:t>
            </a:r>
            <a:br>
              <a:rPr b="0" i="1" lang="nl" sz="1400" u="none" cap="none" strike="noStrike">
                <a:solidFill>
                  <a:srgbClr val="F79646"/>
                </a:solidFill>
                <a:latin typeface="Calibri"/>
                <a:ea typeface="Calibri"/>
                <a:cs typeface="Calibri"/>
                <a:sym typeface="Calibri"/>
              </a:rPr>
            </a:br>
            <a:endParaRPr b="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nl" sz="1600" u="none" cap="none" strike="noStrike">
                <a:solidFill>
                  <a:srgbClr val="000000"/>
                </a:solidFill>
                <a:latin typeface="Calibri"/>
                <a:ea typeface="Calibri"/>
                <a:cs typeface="Calibri"/>
                <a:sym typeface="Calibri"/>
              </a:rPr>
              <a:t>Opdracht:</a:t>
            </a:r>
            <a:endParaRPr b="1"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nl" sz="1600" u="none" cap="none" strike="noStrike">
                <a:solidFill>
                  <a:srgbClr val="000000"/>
                </a:solidFill>
                <a:latin typeface="Calibri"/>
                <a:ea typeface="Calibri"/>
                <a:cs typeface="Calibri"/>
                <a:sym typeface="Calibri"/>
              </a:rPr>
              <a:t>Bekleed het plastic flesje met de sok: de bodem van de fles steek je in de tenen. Steek het stuk buisisolatie in de (enkel van de) sok. Steek de stok in de buisisolatie. </a:t>
            </a:r>
            <a:br>
              <a:rPr b="0" i="0" lang="nl" sz="1600" u="none" cap="none" strike="noStrike">
                <a:solidFill>
                  <a:srgbClr val="000000"/>
                </a:solidFill>
                <a:latin typeface="Calibri"/>
                <a:ea typeface="Calibri"/>
                <a:cs typeface="Calibri"/>
                <a:sym typeface="Calibri"/>
              </a:rPr>
            </a:br>
            <a:r>
              <a:rPr b="0" i="0" lang="nl" sz="1600" u="none" cap="none" strike="noStrike">
                <a:solidFill>
                  <a:srgbClr val="000000"/>
                </a:solidFill>
                <a:latin typeface="Calibri"/>
                <a:ea typeface="Calibri"/>
                <a:cs typeface="Calibri"/>
                <a:sym typeface="Calibri"/>
              </a:rPr>
              <a:t>Knoop het lint om het hoofd om een teugel te maken.</a:t>
            </a:r>
            <a:br>
              <a:rPr b="0" i="0" lang="nl" sz="1600" u="none" cap="none" strike="noStrike">
                <a:solidFill>
                  <a:srgbClr val="000000"/>
                </a:solidFill>
                <a:latin typeface="Calibri"/>
                <a:ea typeface="Calibri"/>
                <a:cs typeface="Calibri"/>
                <a:sym typeface="Calibri"/>
              </a:rPr>
            </a:br>
            <a:r>
              <a:rPr b="0" i="0" lang="nl" sz="1600" u="none" cap="none" strike="noStrike">
                <a:solidFill>
                  <a:srgbClr val="000000"/>
                </a:solidFill>
                <a:latin typeface="Calibri"/>
                <a:ea typeface="Calibri"/>
                <a:cs typeface="Calibri"/>
                <a:sym typeface="Calibri"/>
              </a:rPr>
              <a:t>Knip oren uit de foam vellen en plak ze rechtop op het hoofd. Plak ook de oogjes op. Knip uit stof de manen en een staart. </a:t>
            </a:r>
            <a:br>
              <a:rPr b="0" i="0" lang="nl" sz="1600" u="none" cap="none" strike="noStrike">
                <a:solidFill>
                  <a:srgbClr val="000000"/>
                </a:solidFill>
                <a:latin typeface="Calibri"/>
                <a:ea typeface="Calibri"/>
                <a:cs typeface="Calibri"/>
                <a:sym typeface="Calibri"/>
              </a:rPr>
            </a:br>
            <a:r>
              <a:rPr b="0" i="0" lang="nl" sz="1600" u="none" cap="none" strike="noStrike">
                <a:solidFill>
                  <a:srgbClr val="000000"/>
                </a:solidFill>
                <a:latin typeface="Calibri"/>
                <a:ea typeface="Calibri"/>
                <a:cs typeface="Calibri"/>
                <a:sym typeface="Calibri"/>
              </a:rPr>
              <a:t>Laat het lijmen met een lijmpistool door volwassenen doen. </a:t>
            </a:r>
            <a:br>
              <a:rPr b="0" i="0" lang="nl" sz="1600" u="none" cap="none" strike="noStrike">
                <a:solidFill>
                  <a:srgbClr val="000000"/>
                </a:solidFill>
                <a:latin typeface="Calibri"/>
                <a:ea typeface="Calibri"/>
                <a:cs typeface="Calibri"/>
                <a:sym typeface="Calibri"/>
              </a:rPr>
            </a:br>
            <a:r>
              <a:rPr b="0" i="0" lang="nl" sz="1600" u="none" cap="none" strike="noStrike">
                <a:solidFill>
                  <a:srgbClr val="000000"/>
                </a:solidFill>
                <a:latin typeface="Calibri"/>
                <a:ea typeface="Calibri"/>
                <a:cs typeface="Calibri"/>
                <a:sym typeface="Calibri"/>
              </a:rPr>
              <a:t>Teken met een stift de mond van de kameel.</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nl" sz="1600" u="none" cap="none" strike="noStrike">
                <a:solidFill>
                  <a:srgbClr val="000000"/>
                </a:solidFill>
                <a:latin typeface="Calibri"/>
                <a:ea typeface="Calibri"/>
                <a:cs typeface="Calibri"/>
                <a:sym typeface="Calibri"/>
              </a:rPr>
              <a:t>En klaar is je kameel om op te racen!</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nl" sz="1600" u="none" cap="none" strike="noStrike">
                <a:solidFill>
                  <a:srgbClr val="000000"/>
                </a:solidFill>
                <a:latin typeface="Calibri"/>
                <a:ea typeface="Calibri"/>
                <a:cs typeface="Calibri"/>
                <a:sym typeface="Calibri"/>
              </a:rPr>
              <a:t>Om door te praten:</a:t>
            </a:r>
            <a:endParaRPr b="1"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nl" sz="1600" u="none" cap="none" strike="noStrike">
                <a:solidFill>
                  <a:srgbClr val="000000"/>
                </a:solidFill>
                <a:latin typeface="Calibri"/>
                <a:ea typeface="Calibri"/>
                <a:cs typeface="Calibri"/>
                <a:sym typeface="Calibri"/>
              </a:rPr>
              <a:t>Met een kameel kun je een lange reis maken, maar erg snel ging het natuurlijk niet! De wijze mannen uit het ‘Oosten’ kwamen waarschijnlijk uit een land dat nu Iran heet. Hoe lang is dat lopen denk je?!</a:t>
            </a:r>
            <a:br>
              <a:rPr b="0" i="0" lang="nl" sz="1600" u="none" cap="none" strike="noStrike">
                <a:solidFill>
                  <a:srgbClr val="000000"/>
                </a:solidFill>
                <a:latin typeface="Calibri"/>
                <a:ea typeface="Calibri"/>
                <a:cs typeface="Calibri"/>
                <a:sym typeface="Calibri"/>
              </a:rPr>
            </a:br>
            <a:r>
              <a:rPr lang="nl" sz="1600">
                <a:latin typeface="Calibri"/>
                <a:ea typeface="Calibri"/>
                <a:cs typeface="Calibri"/>
                <a:sym typeface="Calibri"/>
              </a:rPr>
              <a:t>H</a:t>
            </a:r>
            <a:r>
              <a:rPr b="0" i="0" lang="nl" sz="1600" u="none" cap="none" strike="noStrike">
                <a:solidFill>
                  <a:srgbClr val="000000"/>
                </a:solidFill>
                <a:latin typeface="Calibri"/>
                <a:ea typeface="Calibri"/>
                <a:cs typeface="Calibri"/>
                <a:sym typeface="Calibri"/>
              </a:rPr>
              <a:t>o</a:t>
            </a:r>
            <a:r>
              <a:rPr lang="nl" sz="1600">
                <a:latin typeface="Calibri"/>
                <a:ea typeface="Calibri"/>
                <a:cs typeface="Calibri"/>
                <a:sym typeface="Calibri"/>
              </a:rPr>
              <a:t>e reageerden Jozef en Maria toen er opeens een karavaan met kamelen voor hun neus stond, denk je? </a:t>
            </a:r>
            <a:br>
              <a:rPr lang="nl" sz="1600">
                <a:latin typeface="Calibri"/>
                <a:ea typeface="Calibri"/>
                <a:cs typeface="Calibri"/>
                <a:sym typeface="Calibri"/>
              </a:rPr>
            </a:br>
            <a:r>
              <a:rPr lang="nl" sz="1600">
                <a:latin typeface="Calibri"/>
                <a:ea typeface="Calibri"/>
                <a:cs typeface="Calibri"/>
                <a:sym typeface="Calibri"/>
              </a:rPr>
              <a:t>En hoe zou jij reageren? </a:t>
            </a:r>
            <a:br>
              <a:rPr b="0" i="0" lang="nl" sz="1600" u="none" cap="none" strike="noStrike">
                <a:solidFill>
                  <a:srgbClr val="000000"/>
                </a:solidFill>
                <a:latin typeface="Calibri"/>
                <a:ea typeface="Calibri"/>
                <a:cs typeface="Calibri"/>
                <a:sym typeface="Calibri"/>
              </a:rPr>
            </a:b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gff38e28aea_0_4"/>
          <p:cNvSpPr txBox="1"/>
          <p:nvPr/>
        </p:nvSpPr>
        <p:spPr>
          <a:xfrm>
            <a:off x="664050" y="2324100"/>
            <a:ext cx="5529900" cy="649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nl" sz="3600" u="none" cap="none" strike="noStrike">
                <a:solidFill>
                  <a:srgbClr val="000000"/>
                </a:solidFill>
                <a:latin typeface="Calibri"/>
                <a:ea typeface="Calibri"/>
                <a:cs typeface="Calibri"/>
                <a:sym typeface="Calibri"/>
              </a:rPr>
              <a:t>Kameel op stok </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60" name="Google Shape;60;gff38e28aea_0_4"/>
          <p:cNvPicPr preferRelativeResize="0"/>
          <p:nvPr/>
        </p:nvPicPr>
        <p:blipFill rotWithShape="1">
          <a:blip r:embed="rId4">
            <a:alphaModFix/>
          </a:blip>
          <a:srcRect b="0" l="0" r="0" t="12823"/>
          <a:stretch/>
        </p:blipFill>
        <p:spPr>
          <a:xfrm>
            <a:off x="2237949" y="5775875"/>
            <a:ext cx="2382099" cy="2769576"/>
          </a:xfrm>
          <a:prstGeom prst="rect">
            <a:avLst/>
          </a:prstGeom>
          <a:noFill/>
          <a:ln>
            <a:noFill/>
          </a:ln>
          <a:effectLst>
            <a:outerShdw blurRad="57150" rotWithShape="0" algn="bl" dir="5400000" dist="19050">
              <a:srgbClr val="000000">
                <a:alpha val="49803"/>
              </a:srgbClr>
            </a:outerShdw>
          </a:effectLst>
        </p:spPr>
      </p:pic>
      <p:pic>
        <p:nvPicPr>
          <p:cNvPr id="61" name="Google Shape;61;gff38e28aea_0_4"/>
          <p:cNvPicPr preferRelativeResize="0"/>
          <p:nvPr/>
        </p:nvPicPr>
        <p:blipFill>
          <a:blip r:embed="rId5">
            <a:alphaModFix/>
          </a:blip>
          <a:stretch>
            <a:fillRect/>
          </a:stretch>
        </p:blipFill>
        <p:spPr>
          <a:xfrm>
            <a:off x="1510401" y="3338350"/>
            <a:ext cx="3837199" cy="21568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9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